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buChar char="-"/>
      <a:defRPr sz="8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buChar char="-"/>
      <a:defRPr sz="8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buChar char="-"/>
      <a:defRPr sz="8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buChar char="-"/>
      <a:defRPr sz="8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buChar char="-"/>
      <a:defRPr sz="8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FF9933"/>
    <a:srgbClr val="CCCCFF"/>
    <a:srgbClr val="C0C0C0"/>
    <a:srgbClr val="777777"/>
    <a:srgbClr val="0066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16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236" y="-102"/>
      </p:cViewPr>
      <p:guideLst>
        <p:guide orient="horz" pos="2160"/>
        <p:guide pos="31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0" d="100"/>
          <a:sy n="40" d="100"/>
        </p:scale>
        <p:origin x="-1482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09B7416-1D00-4CF6-98A9-EF4395DF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92150"/>
            <a:ext cx="4608512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379913"/>
            <a:ext cx="5048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6025"/>
            <a:ext cx="2938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836025"/>
            <a:ext cx="2938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E0AB7E-E24A-4BDE-BD07-4EAF352A6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03200"/>
            <a:ext cx="1952625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3200"/>
            <a:ext cx="5705475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70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38588"/>
            <a:ext cx="403701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5317-1885-40CC-9FF6-74BE427C2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816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161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44465"/>
            </a:gs>
            <a:gs pos="50000">
              <a:srgbClr val="666699"/>
            </a:gs>
            <a:gs pos="100000">
              <a:srgbClr val="44446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3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24"/>
          <p:cNvGrpSpPr>
            <a:grpSpLocks/>
          </p:cNvGrpSpPr>
          <p:nvPr userDrawn="1"/>
        </p:nvGrpSpPr>
        <p:grpSpPr bwMode="auto">
          <a:xfrm>
            <a:off x="0" y="6423025"/>
            <a:ext cx="9144000" cy="434975"/>
            <a:chOff x="0" y="4046"/>
            <a:chExt cx="5760" cy="274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4046"/>
              <a:ext cx="5760" cy="199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4196"/>
              <a:ext cx="5760" cy="12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>
              <a:off x="0" y="4200"/>
              <a:ext cx="576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2" name="Picture 9" descr="LOGO2"/>
            <p:cNvPicPr>
              <a:picLocks noChangeAspect="1" noChangeArrowheads="1"/>
            </p:cNvPicPr>
            <p:nvPr userDrawn="1"/>
          </p:nvPicPr>
          <p:blipFill>
            <a:blip r:embed="rId14"/>
            <a:srcRect l="23265" r="12535" b="40976"/>
            <a:stretch>
              <a:fillRect/>
            </a:stretch>
          </p:blipFill>
          <p:spPr bwMode="auto">
            <a:xfrm>
              <a:off x="5412" y="4218"/>
              <a:ext cx="228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aacu_logo2"/>
            <p:cNvPicPr>
              <a:picLocks noChangeAspect="1" noChangeArrowheads="1"/>
            </p:cNvPicPr>
            <p:nvPr userDrawn="1"/>
          </p:nvPicPr>
          <p:blipFill>
            <a:blip r:embed="rId15"/>
            <a:srcRect l="4784" t="32301" r="82466"/>
            <a:stretch>
              <a:fillRect/>
            </a:stretch>
          </p:blipFill>
          <p:spPr bwMode="auto">
            <a:xfrm>
              <a:off x="5413" y="4072"/>
              <a:ext cx="2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lines_top"/>
            <p:cNvPicPr>
              <a:picLocks noChangeAspect="1" noChangeArrowheads="1"/>
            </p:cNvPicPr>
            <p:nvPr userDrawn="1"/>
          </p:nvPicPr>
          <p:blipFill>
            <a:blip r:embed="rId16"/>
            <a:srcRect l="3958" r="85640"/>
            <a:stretch>
              <a:fillRect/>
            </a:stretch>
          </p:blipFill>
          <p:spPr bwMode="auto">
            <a:xfrm>
              <a:off x="5413" y="4179"/>
              <a:ext cx="2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Line 21"/>
            <p:cNvSpPr>
              <a:spLocks noChangeShapeType="1"/>
            </p:cNvSpPr>
            <p:nvPr userDrawn="1"/>
          </p:nvSpPr>
          <p:spPr bwMode="auto">
            <a:xfrm>
              <a:off x="5417" y="4075"/>
              <a:ext cx="0" cy="2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auto">
            <a:xfrm>
              <a:off x="5635" y="4076"/>
              <a:ext cx="0" cy="21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80" r:id="rId12"/>
  </p:sldLayoutIdLst>
  <p:transition spd="slow">
    <p:pull dir="rd"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aljest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File:Sumerian_26th_c_Adab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0" y="44767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History of Printing and Publishing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Text Box 38"/>
          <p:cNvSpPr txBox="1">
            <a:spLocks noChangeArrowheads="1"/>
          </p:cNvSpPr>
          <p:nvPr/>
        </p:nvSpPr>
        <p:spPr bwMode="auto">
          <a:xfrm>
            <a:off x="1820285" y="2598003"/>
            <a:ext cx="52485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err="1">
                <a:solidFill>
                  <a:schemeClr val="bg1"/>
                </a:solidFill>
              </a:rPr>
              <a:t>Maj</a:t>
            </a:r>
            <a:r>
              <a:rPr lang="en-US" sz="2400" dirty="0">
                <a:solidFill>
                  <a:schemeClr val="bg1"/>
                </a:solidFill>
              </a:rPr>
              <a:t>/MC-103 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 History of Mass media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Print and Electronic)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4988" y="1166018"/>
            <a:ext cx="472656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900 BC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Chinese develop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postal system to deliver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written messages.</a:t>
            </a:r>
          </a:p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776 BC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Homing pigeons carry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Messages about the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Olympics for Ancient Greeks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upload.wikimedia.org/wikipedia/en/c/ce/WhiteBandits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557" y="1789113"/>
            <a:ext cx="3610106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105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Chinese make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paper from rags.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450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Chinese invent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printing by inking carved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wood blocks.</a:t>
            </a:r>
          </a:p>
        </p:txBody>
      </p:sp>
      <p:pic>
        <p:nvPicPr>
          <p:cNvPr id="7" name="Content Placeholder 6" descr="chinapm3.gif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872038" y="1893888"/>
            <a:ext cx="3684587" cy="41100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9784" y="1600200"/>
            <a:ext cx="4377127" cy="4525963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Even though scholars were creating ways to write languages, many people were unable to obtain a formal education and could not read these developing alphabets.</a:t>
            </a:r>
          </a:p>
          <a:p>
            <a:pPr algn="just" eaLnBrk="1" hangingPunct="1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JANET\SPEECH CERTIFICATION\illitera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938" y="1936750"/>
            <a:ext cx="3870325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. . . so early commercial signage developed, like the barber pole and other symbols indicating the type of service a merchant provided.  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" name="Picture 6" descr="C:\Users\user\JANET\SPEECH CERTIFICATION\glas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88" y="1776413"/>
            <a:ext cx="4206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854439"/>
            <a:ext cx="8559383" cy="5076461"/>
          </a:xfrm>
        </p:spPr>
        <p:txBody>
          <a:bodyPr/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Those with the proper education to do so were handwriting books and documents for well over 1,000 years.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The word "manuscript" is derived from the Latin term "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libri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scripti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" which translates to "book written by hand". 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The majority of books and documents written were of a religious nature.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This was due to the fact that writing a religious piece was viewed as a form of worship, and also that most books were written by monks in monasteries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Development of Printing and Books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" y="995363"/>
            <a:ext cx="4987951" cy="5284787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 print technology was developed in China.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was brought West in the form of playing cards and money.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Moveable type was used by Pi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between 1041 and 1048 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type of printing was time consuming and costly.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Diamond Sutra, printed in the year 868, is the world's oldest surviving book printed on paper.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book is in the form of a roll with a total length of 17.5 feet.</a:t>
            </a:r>
          </a:p>
        </p:txBody>
      </p:sp>
      <p:pic>
        <p:nvPicPr>
          <p:cNvPr id="4" name="Picture 3" descr="pri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600075"/>
            <a:ext cx="3886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in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88" y="3087688"/>
            <a:ext cx="349726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The Development of Printing and Books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4792662" cy="5284787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Books were made of vellum (calf or lamb skin) because of its durability.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books that took more than a year to produce, paper was too flimsy.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for print books, vellum was too costly to produce. </a:t>
            </a:r>
          </a:p>
        </p:txBody>
      </p:sp>
      <p:pic>
        <p:nvPicPr>
          <p:cNvPr id="6" name="Picture 4" descr="http://www.library.pitt.edu/libraries/is/enroom/pathfinder/vell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75" y="1012825"/>
            <a:ext cx="381952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The Development of Printing and Books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524875" cy="5284787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modern readers annotated, underlined, and marked their books.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Binding of texts often followed after their purchase.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strategy was the interleaving of a printed work with blank pages on which notes could be written.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additions to a text might be printed eventually and be made into successive copies of a work.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0"/>
            <a:ext cx="8524875" cy="62801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annotated page in a 16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century edition of Aristotle.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495300"/>
            <a:ext cx="554672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Impact of Printing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524875" cy="5284787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Printing also facilitated the preservation of knowledge in standardized form-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was most important in the advancement of science, technology, and scholarship.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Printers responded with moralizing, medical, practical and travel manuals. 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Printing prevented the further corruption of texts through hand copying.</a:t>
            </a:r>
          </a:p>
          <a:p>
            <a:pPr algn="just" eaLnBrk="1" hangingPunct="1">
              <a:lnSpc>
                <a:spcPct val="85000"/>
              </a:lnSpc>
              <a:spcBef>
                <a:spcPct val="5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lot of books were developed for the illiterate, depicting a story.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Uses of Print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524875" cy="5284787"/>
          </a:xfrm>
        </p:spPr>
        <p:txBody>
          <a:bodyPr/>
          <a:lstStyle/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first uses were to print older texts that had been scribed</a:t>
            </a:r>
          </a:p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allowed for the duplication to be done more quickly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quicker method allowed for more books to be available at a lower cost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Allowed for interactions and comparisons between texts and authors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Cross-cultural relationships were created.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524875" cy="5284787"/>
          </a:xfrm>
        </p:spPr>
        <p:txBody>
          <a:bodyPr/>
          <a:lstStyle/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Printing became the dominant medium of communication among European Elites</a:t>
            </a:r>
          </a:p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Manuscripts could now be kept for ever without the loss of portions due to the wearing of scribes</a:t>
            </a:r>
          </a:p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use of text was more accessible due to the availability of passing text from person to person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Influence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524875" cy="5284787"/>
          </a:xfrm>
        </p:spPr>
        <p:txBody>
          <a:bodyPr/>
          <a:lstStyle/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Printing influenced the ideas and decision making of people in early modern Europe. </a:t>
            </a:r>
          </a:p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Bibles, prayer books and pamphlets were some of the earlier type of printings during this time. </a:t>
            </a:r>
          </a:p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of the books and pamphlets were used to distribute the church’s propaganda and enforce religious power.</a:t>
            </a:r>
          </a:p>
          <a:p>
            <a:pPr algn="justLow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the same time, nonreligious material circulated to counter the church, teach earthly ideas and sometimes served as political statements.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Influence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4387850" cy="5284787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However, not everyone could read but that didn’t keep them from using books to preach and work. </a:t>
            </a:r>
          </a:p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illiterates worked with printings of pictures to tell stories and entertain while others used them to illustrate biblical events. </a:t>
            </a:r>
          </a:p>
          <a:p>
            <a:pPr algn="just" eaLnBrk="1" hangingPunct="1"/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image is called “Fate” from a 16</a:t>
            </a:r>
            <a:r>
              <a:rPr lang="en-US" sz="2400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century book titled “Ship of Fools.”  It’s a cartoon intended to describe the ‘ups and downs’ of people’s lives.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6" descr="scan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75" y="989013"/>
            <a:ext cx="3897313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Influence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4387850" cy="5284787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the advancement of printing technologies, printing spread from books and pamphlets to monthly and weekly newspapers. </a:t>
            </a:r>
          </a:p>
          <a:p>
            <a:pPr algn="just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Such newspapers enabled the free exchange of ideas and the spread of knowledge. Some of the themes found in these newspapers defined Renaissance Europe. </a:t>
            </a:r>
          </a:p>
          <a:p>
            <a:pPr algn="just" eaLnBrk="1" hangingPunct="1"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oja3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850" y="1123950"/>
            <a:ext cx="334327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Influence of Printing and Books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" y="995363"/>
            <a:ext cx="8465669" cy="5284787"/>
          </a:xfrm>
        </p:spPr>
        <p:txBody>
          <a:bodyPr/>
          <a:lstStyle/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Institutions based upon the "individual" -- Protestantism, capitalism, universal education and modern science -- first arose in Europe about 500 years ago. This result was directly related to the ready availability of books.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Elizabeth Eisenstein illustrates the printing press' role as the chief cause of the elevation of the individual over the social unit during the Enlightenment. 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Eisenstein also explains how the existence of the Index (a list by Catholic scholars and the Vatican of prohibited publications),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Extensive restrictions in Catholic countries on what printers could publish, caused a massive flight of intellectual and financial capital to the Protestant countries </a:t>
            </a:r>
          </a:p>
          <a:p>
            <a:pPr algn="justLow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there were fewer restrictions on printing, we see relative technological inferiority of Southern European countries to this day. 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Influence of Printing and Books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375650" cy="5284787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Universities created a new demands for books. With the rise in students, easy access to new kinds of books was not readily available.</a:t>
            </a:r>
          </a:p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led to an increase in the number of printers and booksellers.</a:t>
            </a:r>
          </a:p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availability of printed materials led to a continuing rise in the literacy level, and further revolutionizing of education. </a:t>
            </a:r>
          </a:p>
          <a:p>
            <a:pPr algn="just"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Expanded information sharing led to more people acquiring knowledge, more inventions, and the advancement of science.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8255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Economic Influence of Printing and Books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995363"/>
            <a:ext cx="8375650" cy="5284787"/>
          </a:xfrm>
        </p:spPr>
        <p:txBody>
          <a:bodyPr/>
          <a:lstStyle/>
          <a:p>
            <a:pPr algn="just" eaLnBrk="1" hangingPunct="1"/>
            <a:r>
              <a:rPr lang="en-US" sz="2400" smtClean="0">
                <a:solidFill>
                  <a:schemeClr val="bg1"/>
                </a:solidFill>
              </a:rPr>
              <a:t>Essentially, because of the printing press, “authorship” became more meaningful and profitable. </a:t>
            </a:r>
          </a:p>
          <a:p>
            <a:pPr algn="just" eaLnBrk="1" hangingPunct="1"/>
            <a:r>
              <a:rPr lang="en-US" sz="2400" smtClean="0">
                <a:solidFill>
                  <a:schemeClr val="bg1"/>
                </a:solidFill>
              </a:rPr>
              <a:t>The spread of works also led to the creation of copies by other parties than the original author, leading to the formulation of copyright laws. </a:t>
            </a:r>
          </a:p>
          <a:p>
            <a:pPr algn="just" eaLnBrk="1" hangingPunct="1"/>
            <a:r>
              <a:rPr lang="en-US" sz="2400" smtClean="0">
                <a:solidFill>
                  <a:schemeClr val="bg1"/>
                </a:solidFill>
              </a:rPr>
              <a:t>As the demand for books grew, the book trade began to flourish throughout Europe, and industries related to it, such as papermaking, thrived as well. </a:t>
            </a:r>
          </a:p>
          <a:p>
            <a:pPr algn="just" eaLnBrk="1" hangingPunct="1"/>
            <a:r>
              <a:rPr lang="en-US" sz="2400" smtClean="0">
                <a:solidFill>
                  <a:schemeClr val="bg1"/>
                </a:solidFill>
              </a:rPr>
              <a:t>The result of all of this was a more literate populace and a stronger economy.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What is Communication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96180"/>
            <a:ext cx="8225228" cy="4114800"/>
          </a:xfrm>
        </p:spPr>
        <p:txBody>
          <a:bodyPr/>
          <a:lstStyle/>
          <a:p>
            <a:pPr algn="justLow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Human activity that everyone recognizes</a:t>
            </a:r>
          </a:p>
          <a:p>
            <a:pPr algn="justLow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 diverse and complex process</a:t>
            </a:r>
          </a:p>
          <a:p>
            <a:pPr algn="justLow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Talking to one another, TV, radio, newspapers, our hair style, literary criticism, spreading information</a:t>
            </a:r>
          </a:p>
          <a:p>
            <a:pPr algn="justLow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It is a systematic process in which people interact with and through symbols to create and interpret meanings.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600200"/>
            <a:ext cx="8166100" cy="4525963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History of communication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dates back to prehistory </a:t>
            </a:r>
          </a:p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Before human beings created languages and alphabets, they communicated with both sound and body language.</a:t>
            </a:r>
          </a:p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Arguably, the earliest humans related feelings and stories through sounds as well as body and hand gestures. </a:t>
            </a:r>
          </a:p>
          <a:p>
            <a:pPr algn="just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2" y="1600200"/>
            <a:ext cx="4505325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Human communication was revolutionized with speech perhaps 200,000 years ago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Cave drawings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Storytelling was used to tell stories through different paintings on dust, then caves.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24" name="Picture 4" descr="cave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51625" y="3971925"/>
            <a:ext cx="2492375" cy="2185988"/>
          </a:xfrm>
          <a:noFill/>
        </p:spPr>
      </p:pic>
      <p:pic>
        <p:nvPicPr>
          <p:cNvPr id="184329" name="Picture 9" descr="150px-Haljest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563" y="1636713"/>
            <a:ext cx="3722687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Sound of the drumming patterns</a:t>
            </a:r>
          </a:p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Smoke signals </a:t>
            </a:r>
          </a:p>
        </p:txBody>
      </p:sp>
      <p:pic>
        <p:nvPicPr>
          <p:cNvPr id="190468" name="Picture 4" descr="drum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89588" y="1487488"/>
            <a:ext cx="2449512" cy="2185987"/>
          </a:xfrm>
          <a:noFill/>
        </p:spPr>
      </p:pic>
      <p:pic>
        <p:nvPicPr>
          <p:cNvPr id="190471" name="Picture 7" descr="smokes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35563" y="3724275"/>
            <a:ext cx="3152775" cy="2582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2" y="1600200"/>
            <a:ext cx="4266289" cy="4525963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As humankind’s communication abilities developed, symbols were developed about 30,000 years ago </a:t>
            </a:r>
          </a:p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Wooden totem poles</a:t>
            </a:r>
          </a:p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Egyptian hieroglyphics</a:t>
            </a:r>
          </a:p>
          <a:p>
            <a:pPr algn="just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C:\Users\user\JANET\SPEECH CERTIFICATION\hieroglyphics-lg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766560" y="1311718"/>
            <a:ext cx="3957638" cy="4754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C:\Users\user\JANET\SPEECH CERTIFICATION\566px-Various_Religious_Symbo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34115"/>
            <a:ext cx="3808413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C:\Users\user\JANET\SPEECH CERTIFICATION\totem_pol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722" y="591955"/>
            <a:ext cx="33750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8787" y="199687"/>
            <a:ext cx="8226425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History of Communication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947" y="1113019"/>
            <a:ext cx="4857619" cy="5001901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Writing was developed about 7,000 years ago</a:t>
            </a:r>
          </a:p>
          <a:p>
            <a:pPr algn="just"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3500 BC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Sumerians record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pictographs representing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words on clay tablets.</a:t>
            </a:r>
          </a:p>
          <a:p>
            <a:pPr algn="just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First pure alphabets emerged around 2000BC in Ancient Egypt.</a:t>
            </a:r>
          </a:p>
          <a:p>
            <a:pPr algn="just" eaLnBrk="1" hangingPunct="1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 descr="250px-Sumerian_26th_c_Adab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31567" y="1646238"/>
            <a:ext cx="3547308" cy="4410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000000"/>
      </a:lt2>
      <a:accent1>
        <a:srgbClr val="FFCC00"/>
      </a:accent1>
      <a:accent2>
        <a:srgbClr val="FFFF99"/>
      </a:accent2>
      <a:accent3>
        <a:srgbClr val="FFFFFF"/>
      </a:accent3>
      <a:accent4>
        <a:srgbClr val="DADADA"/>
      </a:accent4>
      <a:accent5>
        <a:srgbClr val="FFE2AA"/>
      </a:accent5>
      <a:accent6>
        <a:srgbClr val="E7E78A"/>
      </a:accent6>
      <a:hlink>
        <a:srgbClr val="FF7C80"/>
      </a:hlink>
      <a:folHlink>
        <a:srgbClr val="CC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1181</Words>
  <Application>Microsoft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History of Communication</vt:lpstr>
      <vt:lpstr>What is Communication </vt:lpstr>
      <vt:lpstr>History of Communication</vt:lpstr>
      <vt:lpstr>History of Communication</vt:lpstr>
      <vt:lpstr>History of Communication</vt:lpstr>
      <vt:lpstr>History of Communication</vt:lpstr>
      <vt:lpstr>Slide 8</vt:lpstr>
      <vt:lpstr>History of Communication</vt:lpstr>
      <vt:lpstr>History of Communication</vt:lpstr>
      <vt:lpstr>History of Communication</vt:lpstr>
      <vt:lpstr>History of Communication</vt:lpstr>
      <vt:lpstr>History of Communication</vt:lpstr>
      <vt:lpstr>History of Communication </vt:lpstr>
      <vt:lpstr>The Development of Printing and Books</vt:lpstr>
      <vt:lpstr>The Development of Printing and Books</vt:lpstr>
      <vt:lpstr>The Development of Printing and Books</vt:lpstr>
      <vt:lpstr>Slide 18</vt:lpstr>
      <vt:lpstr>Impact of Printing</vt:lpstr>
      <vt:lpstr>Early Uses of Print</vt:lpstr>
      <vt:lpstr>Communication</vt:lpstr>
      <vt:lpstr>Social Influence</vt:lpstr>
      <vt:lpstr>Social Influence</vt:lpstr>
      <vt:lpstr>Social Influence</vt:lpstr>
      <vt:lpstr>Economic Influence of Printing and Books</vt:lpstr>
      <vt:lpstr>Economic Influence of Printing and Books</vt:lpstr>
      <vt:lpstr>Economic Influence of Printing and Books</vt:lpstr>
    </vt:vector>
  </TitlesOfParts>
  <Company>pdh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Steinmetz</dc:creator>
  <cp:lastModifiedBy>HP</cp:lastModifiedBy>
  <cp:revision>201</cp:revision>
  <cp:lastPrinted>2004-09-23T13:52:10Z</cp:lastPrinted>
  <dcterms:created xsi:type="dcterms:W3CDTF">2004-09-16T18:47:37Z</dcterms:created>
  <dcterms:modified xsi:type="dcterms:W3CDTF">2020-05-02T17:40:14Z</dcterms:modified>
</cp:coreProperties>
</file>